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sldIdLst>
    <p:sldId id="261" r:id="rId2"/>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54"/>
    <a:srgbClr val="E94708"/>
    <a:srgbClr val="906E30"/>
    <a:srgbClr val="82582D"/>
    <a:srgbClr val="A4723A"/>
    <a:srgbClr val="664724"/>
    <a:srgbClr val="645226"/>
    <a:srgbClr val="640000"/>
    <a:srgbClr val="3E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1416"/>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782" tIns="45391" rIns="90782" bIns="45391"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6" y="0"/>
            <a:ext cx="2918830" cy="495029"/>
          </a:xfrm>
          <a:prstGeom prst="rect">
            <a:avLst/>
          </a:prstGeom>
        </p:spPr>
        <p:txBody>
          <a:bodyPr vert="horz" lIns="90782" tIns="45391" rIns="90782" bIns="45391" rtlCol="0"/>
          <a:lstStyle>
            <a:lvl1pPr algn="r">
              <a:defRPr sz="1100"/>
            </a:lvl1pPr>
          </a:lstStyle>
          <a:p>
            <a:fld id="{70F99883-74AE-4A2C-81B7-5B86A08198C0}" type="datetimeFigureOut">
              <a:rPr kumimoji="1" lang="ja-JP" altLang="en-US" smtClean="0"/>
              <a:t>2019/11/2</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82" tIns="45391" rIns="90782" bIns="45391"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82" tIns="45391" rIns="90782" bIns="453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30" cy="495028"/>
          </a:xfrm>
          <a:prstGeom prst="rect">
            <a:avLst/>
          </a:prstGeom>
        </p:spPr>
        <p:txBody>
          <a:bodyPr vert="horz" lIns="90782" tIns="45391" rIns="90782" bIns="4539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782" tIns="45391" rIns="90782" bIns="45391"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11/2/2019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01" t="5827" r="9614" b="6895"/>
          <a:stretch/>
        </p:blipFill>
        <p:spPr bwMode="auto">
          <a:xfrm>
            <a:off x="-173927" y="-47768"/>
            <a:ext cx="8038532" cy="1100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5069472" y="1314159"/>
            <a:ext cx="1054100" cy="215444"/>
          </a:xfrm>
          <a:prstGeom prst="rect">
            <a:avLst/>
          </a:prstGeom>
          <a:noFill/>
        </p:spPr>
        <p:txBody>
          <a:bodyPr wrap="square" rtlCol="0">
            <a:spAutoFit/>
          </a:bodyPr>
          <a:lstStyle/>
          <a:p>
            <a:pPr algn="ctr"/>
            <a:r>
              <a:rPr lang="en-US" altLang="ja-JP" sz="800" dirty="0">
                <a:solidFill>
                  <a:schemeClr val="bg1"/>
                </a:solidFill>
                <a:latin typeface="MS PGothic" pitchFamily="34" charset="-128"/>
                <a:ea typeface="MS PGothic" pitchFamily="34" charset="-128"/>
              </a:rPr>
              <a:t>2016.12.12</a:t>
            </a:r>
            <a:endParaRPr lang="zh-CN" altLang="en-US" sz="800" dirty="0">
              <a:solidFill>
                <a:schemeClr val="bg1"/>
              </a:solidFill>
              <a:latin typeface="MS PGothic" pitchFamily="34" charset="-128"/>
              <a:ea typeface="MS PGothic" pitchFamily="34" charset="-128"/>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49" y="3886391"/>
            <a:ext cx="3135750" cy="183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640" y="3927457"/>
            <a:ext cx="3267799" cy="204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296" y="3354776"/>
            <a:ext cx="534706"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図 36">
            <a:extLst>
              <a:ext uri="{FF2B5EF4-FFF2-40B4-BE49-F238E27FC236}">
                <a16:creationId xmlns:a16="http://schemas.microsoft.com/office/drawing/2014/main" id="{BB27BEC8-F15B-4BFB-8F7E-AFCDBC4F4D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183" y="1019644"/>
            <a:ext cx="6126492" cy="2709678"/>
          </a:xfrm>
          <a:prstGeom prst="rect">
            <a:avLst/>
          </a:prstGeom>
        </p:spPr>
      </p:pic>
      <p:sp>
        <p:nvSpPr>
          <p:cNvPr id="42" name="正方形/長方形 41">
            <a:extLst>
              <a:ext uri="{FF2B5EF4-FFF2-40B4-BE49-F238E27FC236}">
                <a16:creationId xmlns:a16="http://schemas.microsoft.com/office/drawing/2014/main" id="{C8D07190-E6AA-4DF1-AD20-1044ADB84878}"/>
              </a:ext>
            </a:extLst>
          </p:cNvPr>
          <p:cNvSpPr/>
          <p:nvPr/>
        </p:nvSpPr>
        <p:spPr>
          <a:xfrm>
            <a:off x="1854978" y="1300891"/>
            <a:ext cx="3842041" cy="457424"/>
          </a:xfrm>
          <a:prstGeom prst="rect">
            <a:avLst/>
          </a:prstGeom>
        </p:spPr>
        <p:txBody>
          <a:bodyPr wrap="square" lIns="0" tIns="72000" rIns="0" bIns="0" anchor="ctr" anchorCtr="0">
            <a:spAutoFit/>
          </a:bodyPr>
          <a:lstStyle/>
          <a:p>
            <a:pPr algn="ctr"/>
            <a:r>
              <a:rPr lang="ja-JP" altLang="en-US" sz="2500" b="1" spc="5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店頭精米コーナー</a:t>
            </a:r>
            <a:endParaRPr lang="ja-JP" altLang="en-US" sz="25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36AC872A-A8E4-4A1B-8B0A-D35498FBA8C2}"/>
              </a:ext>
            </a:extLst>
          </p:cNvPr>
          <p:cNvSpPr/>
          <p:nvPr/>
        </p:nvSpPr>
        <p:spPr>
          <a:xfrm>
            <a:off x="1538509" y="2527486"/>
            <a:ext cx="4187708" cy="861774"/>
          </a:xfrm>
          <a:prstGeom prst="rect">
            <a:avLst/>
          </a:prstGeom>
        </p:spPr>
        <p:txBody>
          <a:bodyPr wrap="square" lIns="0" tIns="0" rIns="0" bIns="0" anchor="ctr" anchorCtr="0">
            <a:spAutoFit/>
          </a:bodyPr>
          <a:lstStyle/>
          <a:p>
            <a:pPr algn="ctr"/>
            <a:r>
              <a:rPr lang="ja-JP" altLang="en-US" sz="2800" b="1" spc="25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でお得なポイントが</a:t>
            </a:r>
            <a:endParaRPr lang="en-US" altLang="ja-JP" sz="2800" b="1" spc="25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spc="25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貯まります！！</a:t>
            </a:r>
            <a:endParaRPr lang="ja-JP" altLang="en-US" sz="2800" b="1" spc="-8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図 45">
            <a:extLst>
              <a:ext uri="{FF2B5EF4-FFF2-40B4-BE49-F238E27FC236}">
                <a16:creationId xmlns:a16="http://schemas.microsoft.com/office/drawing/2014/main" id="{AF042CB4-E236-40EA-841F-3D7F044EC0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8680" y="2444423"/>
            <a:ext cx="1796772" cy="1635062"/>
          </a:xfrm>
          <a:prstGeom prst="rect">
            <a:avLst/>
          </a:prstGeom>
        </p:spPr>
      </p:pic>
      <p:sp>
        <p:nvSpPr>
          <p:cNvPr id="3" name="正方形/長方形 2">
            <a:extLst>
              <a:ext uri="{FF2B5EF4-FFF2-40B4-BE49-F238E27FC236}">
                <a16:creationId xmlns:a16="http://schemas.microsoft.com/office/drawing/2014/main" id="{7AB2325A-C7DC-4FC6-A27B-537099BC67F9}"/>
              </a:ext>
            </a:extLst>
          </p:cNvPr>
          <p:cNvSpPr/>
          <p:nvPr/>
        </p:nvSpPr>
        <p:spPr>
          <a:xfrm>
            <a:off x="646143" y="4591313"/>
            <a:ext cx="3241644" cy="915635"/>
          </a:xfrm>
          <a:prstGeom prst="rect">
            <a:avLst/>
          </a:prstGeom>
        </p:spPr>
        <p:txBody>
          <a:bodyPr wrap="square">
            <a:spAutoFit/>
          </a:bodyPr>
          <a:lstStyle/>
          <a:p>
            <a:pPr>
              <a:lnSpc>
                <a:spcPts val="16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店頭精米各</a:t>
            </a:r>
            <a:r>
              <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㎏毎にスタンプ</a:t>
            </a:r>
            <a:r>
              <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個。スタンプが</a:t>
            </a:r>
            <a:r>
              <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個貯めると、次回の店頭精米代金の</a:t>
            </a:r>
            <a:r>
              <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円引きになります！</a:t>
            </a:r>
            <a:endParaRPr lang="en-US" altLang="ja-JP" sz="1800" b="1" spc="3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a:extLst>
              <a:ext uri="{FF2B5EF4-FFF2-40B4-BE49-F238E27FC236}">
                <a16:creationId xmlns:a16="http://schemas.microsoft.com/office/drawing/2014/main" id="{61E351B5-9C0D-4D47-AF9D-F1FACA0C7679}"/>
              </a:ext>
            </a:extLst>
          </p:cNvPr>
          <p:cNvSpPr/>
          <p:nvPr/>
        </p:nvSpPr>
        <p:spPr>
          <a:xfrm>
            <a:off x="614649" y="4129710"/>
            <a:ext cx="2764497" cy="411651"/>
          </a:xfrm>
          <a:prstGeom prst="rect">
            <a:avLst/>
          </a:prstGeom>
        </p:spPr>
        <p:txBody>
          <a:bodyPr wrap="square">
            <a:spAutoFit/>
          </a:bodyPr>
          <a:lstStyle/>
          <a:p>
            <a:pPr algn="ctr">
              <a:lnSpc>
                <a:spcPts val="2600"/>
              </a:lnSpc>
            </a:pPr>
            <a:r>
              <a:rPr lang="ja-JP" altLang="en-US" sz="1800" b="1" spc="3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●ポイントカード●</a:t>
            </a:r>
            <a:endParaRPr lang="en-US" altLang="ja-JP" sz="1800" b="1" spc="3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a:extLst>
              <a:ext uri="{FF2B5EF4-FFF2-40B4-BE49-F238E27FC236}">
                <a16:creationId xmlns:a16="http://schemas.microsoft.com/office/drawing/2014/main" id="{3F2234EC-E308-4AD2-8E06-A62F14F21E9A}"/>
              </a:ext>
            </a:extLst>
          </p:cNvPr>
          <p:cNvSpPr/>
          <p:nvPr/>
        </p:nvSpPr>
        <p:spPr>
          <a:xfrm>
            <a:off x="3592967" y="4077509"/>
            <a:ext cx="2764497" cy="411651"/>
          </a:xfrm>
          <a:prstGeom prst="rect">
            <a:avLst/>
          </a:prstGeom>
        </p:spPr>
        <p:txBody>
          <a:bodyPr wrap="square">
            <a:spAutoFit/>
          </a:bodyPr>
          <a:lstStyle/>
          <a:p>
            <a:pPr algn="ctr">
              <a:lnSpc>
                <a:spcPts val="2600"/>
              </a:lnSpc>
            </a:pPr>
            <a:r>
              <a:rPr lang="ja-JP" altLang="en-US" sz="1800" b="1" spc="3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●米こめ会員●</a:t>
            </a:r>
            <a:endParaRPr lang="en-US" altLang="ja-JP" sz="1800" b="1" spc="350" dirty="0">
              <a:solidFill>
                <a:schemeClr val="accent5">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a:extLst>
              <a:ext uri="{FF2B5EF4-FFF2-40B4-BE49-F238E27FC236}">
                <a16:creationId xmlns:a16="http://schemas.microsoft.com/office/drawing/2014/main" id="{901F4591-5ECB-45D8-AC64-3B2B0536F2FB}"/>
              </a:ext>
            </a:extLst>
          </p:cNvPr>
          <p:cNvSpPr/>
          <p:nvPr/>
        </p:nvSpPr>
        <p:spPr>
          <a:xfrm>
            <a:off x="4027504" y="4569077"/>
            <a:ext cx="2974218" cy="1308050"/>
          </a:xfrm>
          <a:prstGeom prst="rect">
            <a:avLst/>
          </a:prstGeom>
        </p:spPr>
        <p:txBody>
          <a:bodyPr wrap="square" lIns="0" tIns="0" rIns="0" bIns="0" anchor="ctr" anchorCtr="0">
            <a:spAutoFit/>
          </a:bodyPr>
          <a:lstStyle/>
          <a:p>
            <a:pP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ポイントカード発行より１年以内にスタンプ１５０個（カード５枚）で米こめ会員に！米こめ会員になると、</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いつでも店頭精米</a:t>
            </a:r>
            <a:r>
              <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㎏あたり</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お得な</a:t>
            </a:r>
            <a:r>
              <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円引き！</a:t>
            </a:r>
            <a:endParaRPr lang="en-US" altLang="ja-JP" sz="1600" b="1" spc="3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a:extLst>
              <a:ext uri="{FF2B5EF4-FFF2-40B4-BE49-F238E27FC236}">
                <a16:creationId xmlns:a16="http://schemas.microsoft.com/office/drawing/2014/main" id="{F34CC832-A71B-4CEF-B1A7-FCBCB5627DB8}"/>
              </a:ext>
            </a:extLst>
          </p:cNvPr>
          <p:cNvSpPr/>
          <p:nvPr/>
        </p:nvSpPr>
        <p:spPr>
          <a:xfrm>
            <a:off x="1510815" y="1802703"/>
            <a:ext cx="4134465"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4400" b="1" cap="none" spc="0" dirty="0">
                <a:ln/>
                <a:solidFill>
                  <a:schemeClr val="accent4"/>
                </a:solidFill>
                <a:effectLst/>
                <a:latin typeface="メイリオ" panose="020B0604030504040204" pitchFamily="50" charset="-128"/>
                <a:ea typeface="メイリオ" panose="020B0604030504040204" pitchFamily="50" charset="-128"/>
                <a:cs typeface="メイリオ" panose="020B0604030504040204" pitchFamily="50" charset="-128"/>
              </a:rPr>
              <a:t>ポイントカード</a:t>
            </a:r>
            <a:endParaRPr lang="ja-JP" altLang="en-US" sz="4400" b="1" cap="none" spc="0" dirty="0">
              <a:ln/>
              <a:solidFill>
                <a:schemeClr val="accent4"/>
              </a:solidFill>
              <a:effectLst/>
            </a:endParaRPr>
          </a:p>
        </p:txBody>
      </p:sp>
      <p:pic>
        <p:nvPicPr>
          <p:cNvPr id="60" name="図 59">
            <a:extLst>
              <a:ext uri="{FF2B5EF4-FFF2-40B4-BE49-F238E27FC236}">
                <a16:creationId xmlns:a16="http://schemas.microsoft.com/office/drawing/2014/main" id="{C9ADA311-3269-4FF4-9422-49E2112FA9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649" y="5944634"/>
            <a:ext cx="5722705" cy="2507424"/>
          </a:xfrm>
          <a:prstGeom prst="rect">
            <a:avLst/>
          </a:prstGeom>
        </p:spPr>
      </p:pic>
      <p:sp>
        <p:nvSpPr>
          <p:cNvPr id="61" name="正方形/長方形 60">
            <a:extLst>
              <a:ext uri="{FF2B5EF4-FFF2-40B4-BE49-F238E27FC236}">
                <a16:creationId xmlns:a16="http://schemas.microsoft.com/office/drawing/2014/main" id="{1C7E94C9-C65A-4EA2-AC74-58610CE3E2BC}"/>
              </a:ext>
            </a:extLst>
          </p:cNvPr>
          <p:cNvSpPr/>
          <p:nvPr/>
        </p:nvSpPr>
        <p:spPr>
          <a:xfrm>
            <a:off x="1273274" y="6612104"/>
            <a:ext cx="4639384" cy="1618392"/>
          </a:xfrm>
          <a:prstGeom prst="rect">
            <a:avLst/>
          </a:prstGeom>
        </p:spPr>
        <p:txBody>
          <a:bodyPr wrap="square">
            <a:spAutoFit/>
          </a:bodyPr>
          <a:lstStyle/>
          <a:p>
            <a:pPr algn="ct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精米とは「玄米を白米にする作業」です。</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精米されたお米は玄米に比べて、遥かに</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酸化しやすく、参加が進むと、米のモチモチとした粘り気が失われて固くなり、</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味が落ちてきます。</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精米したての新鮮なお米の美味しさは、</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ひと味も、ふた味も違います！</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F4EB9AD3-D707-4196-9D53-595A14C02F80}"/>
              </a:ext>
            </a:extLst>
          </p:cNvPr>
          <p:cNvSpPr/>
          <p:nvPr/>
        </p:nvSpPr>
        <p:spPr>
          <a:xfrm>
            <a:off x="722008" y="6253626"/>
            <a:ext cx="5314276"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2000" b="1" cap="none" spc="0" dirty="0">
                <a:ln/>
                <a:solidFill>
                  <a:schemeClr val="accent4"/>
                </a:solidFill>
                <a:effectLst/>
                <a:latin typeface="メイリオ" panose="020B0604030504040204" pitchFamily="50" charset="-128"/>
                <a:ea typeface="メイリオ" panose="020B0604030504040204" pitchFamily="50" charset="-128"/>
                <a:cs typeface="メイリオ" panose="020B0604030504040204" pitchFamily="50" charset="-128"/>
              </a:rPr>
              <a:t>お米はつきたて（精米したて）が美味しい！</a:t>
            </a:r>
            <a:endParaRPr lang="ja-JP" altLang="en-US" sz="2000" b="1" cap="none" spc="0" dirty="0">
              <a:ln/>
              <a:solidFill>
                <a:schemeClr val="accent4"/>
              </a:solidFill>
              <a:effectLst/>
            </a:endParaRPr>
          </a:p>
        </p:txBody>
      </p:sp>
      <p:sp>
        <p:nvSpPr>
          <p:cNvPr id="62" name="正方形/長方形 61">
            <a:extLst>
              <a:ext uri="{FF2B5EF4-FFF2-40B4-BE49-F238E27FC236}">
                <a16:creationId xmlns:a16="http://schemas.microsoft.com/office/drawing/2014/main" id="{2E9B95ED-EF29-4F48-8756-E8B44FE74B08}"/>
              </a:ext>
            </a:extLst>
          </p:cNvPr>
          <p:cNvSpPr/>
          <p:nvPr/>
        </p:nvSpPr>
        <p:spPr>
          <a:xfrm>
            <a:off x="294144" y="5874214"/>
            <a:ext cx="3122742" cy="411651"/>
          </a:xfrm>
          <a:prstGeom prst="rect">
            <a:avLst/>
          </a:prstGeom>
        </p:spPr>
        <p:txBody>
          <a:bodyPr wrap="square">
            <a:spAutoFit/>
          </a:bodyPr>
          <a:lstStyle/>
          <a:p>
            <a:pPr algn="ctr">
              <a:lnSpc>
                <a:spcPts val="2600"/>
              </a:lnSpc>
            </a:pPr>
            <a:r>
              <a:rPr lang="ja-JP" altLang="en-US" sz="1800" b="1" spc="350" dirty="0">
                <a:latin typeface="メイリオ" panose="020B0604030504040204" pitchFamily="50" charset="-128"/>
                <a:ea typeface="メイリオ" panose="020B0604030504040204" pitchFamily="50" charset="-128"/>
                <a:cs typeface="メイリオ" panose="020B0604030504040204" pitchFamily="50" charset="-128"/>
              </a:rPr>
              <a:t>●店頭精米の訳●</a:t>
            </a:r>
            <a:endParaRPr lang="en-US" altLang="ja-JP" sz="1800" b="1" spc="3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4" name="図 63">
            <a:extLst>
              <a:ext uri="{FF2B5EF4-FFF2-40B4-BE49-F238E27FC236}">
                <a16:creationId xmlns:a16="http://schemas.microsoft.com/office/drawing/2014/main" id="{F27788E7-6598-4A03-AE17-79B0F3FAB9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8706" y="8143931"/>
            <a:ext cx="5170683" cy="1885481"/>
          </a:xfrm>
          <a:prstGeom prst="rect">
            <a:avLst/>
          </a:prstGeom>
        </p:spPr>
      </p:pic>
      <p:sp>
        <p:nvSpPr>
          <p:cNvPr id="65" name="正方形/長方形 64">
            <a:extLst>
              <a:ext uri="{FF2B5EF4-FFF2-40B4-BE49-F238E27FC236}">
                <a16:creationId xmlns:a16="http://schemas.microsoft.com/office/drawing/2014/main" id="{D5EB804E-545B-463A-A3FB-75C43880A943}"/>
              </a:ext>
            </a:extLst>
          </p:cNvPr>
          <p:cNvSpPr/>
          <p:nvPr/>
        </p:nvSpPr>
        <p:spPr>
          <a:xfrm>
            <a:off x="486626" y="8257231"/>
            <a:ext cx="6212679"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2000" b="1" cap="none" spc="0" dirty="0">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更に！！「色彩選別機」によりいつも良品です</a:t>
            </a:r>
            <a:endParaRPr lang="ja-JP" altLang="en-US" sz="2000" b="1" cap="none" spc="0" dirty="0">
              <a:ln/>
              <a:solidFill>
                <a:srgbClr val="FF0000"/>
              </a:solidFill>
              <a:effectLst/>
            </a:endParaRPr>
          </a:p>
        </p:txBody>
      </p:sp>
      <p:sp>
        <p:nvSpPr>
          <p:cNvPr id="66" name="正方形/長方形 65">
            <a:extLst>
              <a:ext uri="{FF2B5EF4-FFF2-40B4-BE49-F238E27FC236}">
                <a16:creationId xmlns:a16="http://schemas.microsoft.com/office/drawing/2014/main" id="{0C545FD2-C270-4807-B47D-C63B19CA2B91}"/>
              </a:ext>
            </a:extLst>
          </p:cNvPr>
          <p:cNvSpPr/>
          <p:nvPr/>
        </p:nvSpPr>
        <p:spPr>
          <a:xfrm>
            <a:off x="899973" y="8631669"/>
            <a:ext cx="4639384" cy="1182375"/>
          </a:xfrm>
          <a:prstGeom prst="rect">
            <a:avLst/>
          </a:prstGeom>
        </p:spPr>
        <p:txBody>
          <a:bodyPr wrap="square">
            <a:spAutoFit/>
          </a:bodyPr>
          <a:lstStyle/>
          <a:p>
            <a:pPr algn="ct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「とさのさと」の店頭精米コーナーの</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お米は、精米前に全て「色彩選別機」</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700"/>
              </a:lnSpc>
            </a:pPr>
            <a:r>
              <a:rPr lang="ja-JP" altLang="en-US" sz="1400" b="1" spc="350" dirty="0">
                <a:latin typeface="メイリオ" panose="020B0604030504040204" pitchFamily="50" charset="-128"/>
                <a:ea typeface="メイリオ" panose="020B0604030504040204" pitchFamily="50" charset="-128"/>
                <a:cs typeface="メイリオ" panose="020B0604030504040204" pitchFamily="50" charset="-128"/>
              </a:rPr>
              <a:t>という機械で、玄米の中からカメムシ被害米や着色米を検出しエアで吹き飛ばすことにより良品から不良品を取り除いています。</a:t>
            </a:r>
            <a:endParaRPr lang="en-US" altLang="ja-JP" sz="1400" b="1" spc="3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9" name="図 58">
            <a:extLst>
              <a:ext uri="{FF2B5EF4-FFF2-40B4-BE49-F238E27FC236}">
                <a16:creationId xmlns:a16="http://schemas.microsoft.com/office/drawing/2014/main" id="{379FB2F3-C936-4CA4-9D63-A552B73CF09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588434" y="8947456"/>
            <a:ext cx="1623519" cy="1404727"/>
          </a:xfrm>
          <a:prstGeom prst="rect">
            <a:avLst/>
          </a:prstGeom>
        </p:spPr>
      </p:pic>
    </p:spTree>
    <p:extLst>
      <p:ext uri="{BB962C8B-B14F-4D97-AF65-F5344CB8AC3E}">
        <p14:creationId xmlns:p14="http://schemas.microsoft.com/office/powerpoint/2010/main" val="779290052"/>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229</Words>
  <Application>Microsoft Office PowerPoint</Application>
  <PresentationFormat>ユーザー設定</PresentationFormat>
  <Paragraphs>23</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メイリオ</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2016-07-27T06:09:57Z</dcterms:created>
  <dcterms:modified xsi:type="dcterms:W3CDTF">2019-11-06T04:02:26Z</dcterms:modified>
</cp:coreProperties>
</file>